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71" r:id="rId2"/>
    <p:sldId id="264" r:id="rId3"/>
    <p:sldId id="257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3" r:id="rId12"/>
    <p:sldId id="272" r:id="rId13"/>
    <p:sldId id="274" r:id="rId14"/>
    <p:sldId id="276" r:id="rId15"/>
    <p:sldId id="277" r:id="rId16"/>
    <p:sldId id="275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2719B-86E3-41EB-922A-20F6BB478EC8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90484-2622-43D4-B935-6918BB065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39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0F232-C953-8981-2941-11D32BB485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0751B2-42C0-C500-E114-1DC95209C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27320-323F-AAF1-6BD7-D3BF7B78D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0FC0-E4E4-4870-8952-AA50F1FF7623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50A42-238A-C318-4284-3753BAEA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38F1D-9B58-E7C5-3C3F-4E6510940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453D-D6CB-4669-86ED-8FC88346B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84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095CC-EF27-1F8D-9872-E26BF12AB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C47384-2D08-5B5E-E07B-F4472E9014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5CD1A-8A56-7DA5-285D-D649BD68E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0FC0-E4E4-4870-8952-AA50F1FF7623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3AFBC-91D8-7BC0-FA9E-F516C3218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A90CF-A6BC-04FF-55A9-298734DBA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453D-D6CB-4669-86ED-8FC88346B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1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6D5E95-53CA-5590-B415-494CEBB9EF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0CBE22-4098-A4E9-48A4-CC154D9C1B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E13C1-E5D6-3071-F8FA-074F62568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0FC0-E4E4-4870-8952-AA50F1FF7623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A7262-B15B-2721-0F9A-59F2A6D95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192CB-A39B-516F-7B2F-4538A3CAB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453D-D6CB-4669-86ED-8FC88346B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8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3F7FA-7532-4933-3AC8-5B79F549A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FCF1A-643A-7B7E-2350-C57C35D7E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B8CF1-DFF3-193E-1400-693D4E3AE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0FC0-E4E4-4870-8952-AA50F1FF7623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6A9FD-37DF-9319-FC75-71DAA8D18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81B84-B2EA-3635-AC87-5E50AE2E3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453D-D6CB-4669-86ED-8FC88346B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4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9A866-6A09-9F66-F94C-C99C2603B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A2A50-3435-77C2-7E44-01681F7B2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1A193-2F9D-97A8-E146-269FD361E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0FC0-E4E4-4870-8952-AA50F1FF7623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065C0-8D8A-F89B-0AC5-CED8033DE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17078-E04F-0B5C-9FE8-FB223E9CD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453D-D6CB-4669-86ED-8FC88346B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79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B019B-B81B-61D6-B863-55CE7ECFC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628F8-73DE-E036-F5E4-90BED1B2A4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FFF1F4-380D-A4CD-B9DC-0925FC775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9717B-287E-B407-5F75-A1B5DBA14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0FC0-E4E4-4870-8952-AA50F1FF7623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6D5E85-2284-D758-A643-6EDA7CADA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2DAE9-B5F4-F02A-B1A4-520A607E5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453D-D6CB-4669-86ED-8FC88346B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93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83270-5124-5D1F-A1C5-5734F3181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6740B-A730-4F40-2F59-F97E7B02D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33A0B3-C4C7-4475-1F53-DA36E177D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32B6EA-23CB-F02F-C85C-AAFFE9D2DB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DDB08D-4510-B9A7-6D9C-D87F55DBF0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0B8B33-00E6-9C10-9224-E5CF87E9E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0FC0-E4E4-4870-8952-AA50F1FF7623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B0312-2C84-F5EA-CE27-2E46161AE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D53665-7201-DF45-581F-DF11E9456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453D-D6CB-4669-86ED-8FC88346B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6C2A1-52C1-B0DA-7BDC-84E6A1118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C1C4F5-A9CF-433F-BB3B-C155D11DC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0FC0-E4E4-4870-8952-AA50F1FF7623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34F4D4-1DC6-2B81-BC25-4F15D9E57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57FE0C-B1DD-8884-6ABB-EAB38432F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453D-D6CB-4669-86ED-8FC88346B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440F1-20D5-18CB-25E8-7069D2BB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0FC0-E4E4-4870-8952-AA50F1FF7623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0C0C13-DB5A-BEA0-20CE-BE1EF4A29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AB20B1-6958-3238-90A5-6101BF414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453D-D6CB-4669-86ED-8FC88346B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00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DAE6-680A-7F3B-036B-F31DFAF5F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2AF08-C43C-E912-8BFA-6C2F384C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E002D5-286C-677B-A732-680432CEB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CD6445-168F-4F26-962E-9F94D09CE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0FC0-E4E4-4870-8952-AA50F1FF7623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A847D4-0A72-1E64-0FE8-2643F21CF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DA5D9-B4D5-28D0-002F-37EA1B41B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453D-D6CB-4669-86ED-8FC88346B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94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7B841-F24C-58C4-49C1-81F187462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D9054D-691B-C269-8CBD-45773E42BC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40E58B-B661-A0BD-6236-7FA23D026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4BB488-A838-09B2-3843-370539AFC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0FC0-E4E4-4870-8952-AA50F1FF7623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A46B9B-F37B-00CE-4F76-921BB1EDC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159A53-83C6-D83E-176A-0B5C782D7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453D-D6CB-4669-86ED-8FC88346B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92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B4792C-306A-E116-B2D1-5E54473E4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4CE6E-84CE-FD23-FD19-CCC875216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18A79-8AE4-733B-FD9A-80FC6A751A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560FC0-E4E4-4870-8952-AA50F1FF7623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7820C-75DB-2A9B-9235-E125C4BA81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7BA9A-9257-406F-D29C-7AE5C7B3F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F1453D-D6CB-4669-86ED-8FC88346B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krang.princip.cz/mamut/diagnostik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0B2D3-67BE-8E2A-BBFD-CF2B7F3FDD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A34E1E-B25B-8232-5A69-9D22CF7626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61C766-3887-ACB3-4CE5-F8E0C8B01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28" y="94784"/>
            <a:ext cx="11955543" cy="66684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A12CFC-60C3-2652-8853-56CFBCB080B5}"/>
              </a:ext>
            </a:extLst>
          </p:cNvPr>
          <p:cNvSpPr txBox="1"/>
          <p:nvPr/>
        </p:nvSpPr>
        <p:spPr>
          <a:xfrm>
            <a:off x="393192" y="2748772"/>
            <a:ext cx="10716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solidFill>
                  <a:srgbClr val="002060"/>
                </a:solidFill>
                <a:latin typeface="Arial Black" panose="020B0A04020102020204" pitchFamily="34" charset="0"/>
              </a:rPr>
              <a:t>Cold</a:t>
            </a:r>
            <a:r>
              <a:rPr lang="pt-PT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pt-PT" dirty="0" err="1">
                <a:solidFill>
                  <a:srgbClr val="002060"/>
                </a:solidFill>
                <a:latin typeface="Arial Black" panose="020B0A04020102020204" pitchFamily="34" charset="0"/>
              </a:rPr>
              <a:t>chain</a:t>
            </a:r>
            <a:r>
              <a:rPr lang="pt-PT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pt-PT" dirty="0" err="1">
                <a:solidFill>
                  <a:srgbClr val="002060"/>
                </a:solidFill>
                <a:latin typeface="Arial Black" panose="020B0A04020102020204" pitchFamily="34" charset="0"/>
              </a:rPr>
              <a:t>solution</a:t>
            </a:r>
            <a:r>
              <a:rPr lang="pt-PT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endParaRPr lang="pt-PT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-   Changing the wiring for connection to the thermograph</a:t>
            </a:r>
          </a:p>
          <a:p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-   Physical connection of </a:t>
            </a:r>
            <a:r>
              <a:rPr lang="en-US" dirty="0" err="1">
                <a:solidFill>
                  <a:srgbClr val="002060"/>
                </a:solidFill>
                <a:latin typeface="Arial Black" panose="020B0A04020102020204" pitchFamily="34" charset="0"/>
              </a:rPr>
              <a:t>Vetronics</a:t>
            </a:r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 equipment and thermograph cabling 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Configuration of the thermograph communication port</a:t>
            </a:r>
          </a:p>
          <a:p>
            <a:pPr marL="285750" indent="-285750">
              <a:buFontTx/>
              <a:buChar char="-"/>
            </a:pPr>
            <a:r>
              <a:rPr lang="en-US" b="1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Arial Black" panose="020B0A04020102020204" pitchFamily="34" charset="0"/>
              </a:rPr>
              <a:t>Diagnosis of telematics units after installation</a:t>
            </a:r>
            <a:endParaRPr lang="en-US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pt-PT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pt-PT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184944-A1D4-6B4D-DA0B-317AF1FF8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216" y="94784"/>
            <a:ext cx="3274864" cy="250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21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0B2D3-67BE-8E2A-BBFD-CF2B7F3FDD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A34E1E-B25B-8232-5A69-9D22CF7626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61C766-3887-ACB3-4CE5-F8E0C8B01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28" y="94784"/>
            <a:ext cx="11955543" cy="66684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2FEF67-0B01-9831-0216-055245217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084" y="215787"/>
            <a:ext cx="5068007" cy="16290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BEC8EA-FFA5-7E63-33E2-10295DCFCD59}"/>
              </a:ext>
            </a:extLst>
          </p:cNvPr>
          <p:cNvSpPr txBox="1"/>
          <p:nvPr/>
        </p:nvSpPr>
        <p:spPr>
          <a:xfrm>
            <a:off x="530483" y="1122363"/>
            <a:ext cx="1661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solidFill>
                  <a:srgbClr val="002060"/>
                </a:solidFill>
              </a:rPr>
              <a:t>EUROSCAN X2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EA01DA-2C46-B9C0-2E2E-261B90FC3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90" y="2864190"/>
            <a:ext cx="2749420" cy="16557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2D78F7-25FD-5F42-7CA6-C75B0A2A93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4734" y="2858988"/>
            <a:ext cx="2693613" cy="16557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BC1C5A-7F41-870A-C749-D239F50B29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4372" y="2885748"/>
            <a:ext cx="2685168" cy="16290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04236D-071A-1976-10BF-EADF9F846F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1193" y="2885748"/>
            <a:ext cx="2693613" cy="16390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8C97A4F-75AC-B0DE-3AC7-F056EC2EC222}"/>
              </a:ext>
            </a:extLst>
          </p:cNvPr>
          <p:cNvSpPr txBox="1"/>
          <p:nvPr/>
        </p:nvSpPr>
        <p:spPr>
          <a:xfrm>
            <a:off x="118228" y="2546459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click on green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283E01-C8C1-323E-5BCA-1F323794843F}"/>
              </a:ext>
            </a:extLst>
          </p:cNvPr>
          <p:cNvSpPr txBox="1"/>
          <p:nvPr/>
        </p:nvSpPr>
        <p:spPr>
          <a:xfrm>
            <a:off x="3194949" y="2566699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dirty="0" err="1">
                <a:solidFill>
                  <a:srgbClr val="002060"/>
                </a:solidFill>
              </a:rPr>
              <a:t>Insert</a:t>
            </a:r>
            <a:r>
              <a:rPr lang="pt-PT" sz="1800" dirty="0">
                <a:solidFill>
                  <a:srgbClr val="002060"/>
                </a:solidFill>
              </a:rPr>
              <a:t> PIN : 1111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F0A749-0957-66B2-FBF5-FCC385D5A517}"/>
              </a:ext>
            </a:extLst>
          </p:cNvPr>
          <p:cNvSpPr txBox="1"/>
          <p:nvPr/>
        </p:nvSpPr>
        <p:spPr>
          <a:xfrm>
            <a:off x="6242187" y="2546459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press green to edit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6D0640-04CE-9DB3-2CD5-4EA89D7E423A}"/>
              </a:ext>
            </a:extLst>
          </p:cNvPr>
          <p:cNvSpPr txBox="1"/>
          <p:nvPr/>
        </p:nvSpPr>
        <p:spPr>
          <a:xfrm>
            <a:off x="9282332" y="2269460"/>
            <a:ext cx="61676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press green to</a:t>
            </a:r>
          </a:p>
          <a:p>
            <a:r>
              <a:rPr lang="en-US" dirty="0">
                <a:solidFill>
                  <a:srgbClr val="002060"/>
                </a:solidFill>
              </a:rPr>
              <a:t>accept the configuration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A69129-76D4-5E91-AFE0-26EC76F1F211}"/>
              </a:ext>
            </a:extLst>
          </p:cNvPr>
          <p:cNvSpPr txBox="1"/>
          <p:nvPr/>
        </p:nvSpPr>
        <p:spPr>
          <a:xfrm>
            <a:off x="118228" y="4606825"/>
            <a:ext cx="7726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Please note:</a:t>
            </a:r>
          </a:p>
          <a:p>
            <a:r>
              <a:rPr lang="en-US" sz="1800" dirty="0">
                <a:solidFill>
                  <a:srgbClr val="002060"/>
                </a:solidFill>
              </a:rPr>
              <a:t>The third-party protocol must be selected for the connected COM port!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362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0B2D3-67BE-8E2A-BBFD-CF2B7F3FDD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A34E1E-B25B-8232-5A69-9D22CF7626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61C766-3887-ACB3-4CE5-F8E0C8B01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737"/>
            <a:ext cx="11955543" cy="66684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8124C1-00C3-79E3-203B-1E34ED0893C5}"/>
              </a:ext>
            </a:extLst>
          </p:cNvPr>
          <p:cNvSpPr txBox="1"/>
          <p:nvPr/>
        </p:nvSpPr>
        <p:spPr>
          <a:xfrm>
            <a:off x="548640" y="1030288"/>
            <a:ext cx="269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solidFill>
                  <a:srgbClr val="002060"/>
                </a:solidFill>
              </a:rPr>
              <a:t>Thermo King / </a:t>
            </a:r>
            <a:r>
              <a:rPr lang="pt-PT" dirty="0" err="1">
                <a:solidFill>
                  <a:srgbClr val="002060"/>
                </a:solidFill>
              </a:rPr>
              <a:t>Touch</a:t>
            </a:r>
            <a:r>
              <a:rPr lang="pt-PT" dirty="0">
                <a:solidFill>
                  <a:srgbClr val="002060"/>
                </a:solidFill>
              </a:rPr>
              <a:t> Print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CC2BF9-05A3-E4DB-3569-BB03DF046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441" y="53839"/>
            <a:ext cx="4315427" cy="19528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C43795-0ECA-FD45-8515-449FF172D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28" y="2811928"/>
            <a:ext cx="2933239" cy="18040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4B220A-D707-ABE0-920A-2097A50C38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7239" y="2811928"/>
            <a:ext cx="2941421" cy="18040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97C945-44C0-A311-85A5-F46B062F18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9051" y="2811928"/>
            <a:ext cx="2952117" cy="18040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0963AA1-33B5-051B-5E4A-2FF4221003A7}"/>
              </a:ext>
            </a:extLst>
          </p:cNvPr>
          <p:cNvSpPr txBox="1"/>
          <p:nvPr/>
        </p:nvSpPr>
        <p:spPr>
          <a:xfrm>
            <a:off x="118228" y="2206033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press and hold the tool symbol </a:t>
            </a:r>
          </a:p>
          <a:p>
            <a:r>
              <a:rPr lang="en-US" dirty="0">
                <a:solidFill>
                  <a:srgbClr val="002060"/>
                </a:solidFill>
              </a:rPr>
              <a:t>for 5 seconds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46BB0B-D321-5AEB-0BD9-35417E9E0360}"/>
              </a:ext>
            </a:extLst>
          </p:cNvPr>
          <p:cNvSpPr txBox="1"/>
          <p:nvPr/>
        </p:nvSpPr>
        <p:spPr>
          <a:xfrm>
            <a:off x="4396757" y="2185815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enter pin : 32010 and</a:t>
            </a:r>
          </a:p>
          <a:p>
            <a:r>
              <a:rPr lang="en-US" dirty="0">
                <a:solidFill>
                  <a:srgbClr val="002060"/>
                </a:solidFill>
              </a:rPr>
              <a:t>press enter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778392-1184-83D9-CA31-D42223D0FEC2}"/>
              </a:ext>
            </a:extLst>
          </p:cNvPr>
          <p:cNvSpPr txBox="1"/>
          <p:nvPr/>
        </p:nvSpPr>
        <p:spPr>
          <a:xfrm>
            <a:off x="8323648" y="2396559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select the first communication port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7D42D4-283A-84EC-D5F5-50A6959C551E}"/>
              </a:ext>
            </a:extLst>
          </p:cNvPr>
          <p:cNvSpPr txBox="1"/>
          <p:nvPr/>
        </p:nvSpPr>
        <p:spPr>
          <a:xfrm>
            <a:off x="118228" y="4714852"/>
            <a:ext cx="72100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Please</a:t>
            </a:r>
            <a:r>
              <a:rPr lang="en-US" dirty="0"/>
              <a:t> </a:t>
            </a:r>
            <a:r>
              <a:rPr lang="en-US" dirty="0">
                <a:solidFill>
                  <a:srgbClr val="002060"/>
                </a:solidFill>
              </a:rPr>
              <a:t>note</a:t>
            </a:r>
            <a:r>
              <a:rPr lang="en-US" dirty="0"/>
              <a:t>: </a:t>
            </a:r>
          </a:p>
          <a:p>
            <a:r>
              <a:rPr lang="en-US" dirty="0">
                <a:solidFill>
                  <a:srgbClr val="002060"/>
                </a:solidFill>
              </a:rPr>
              <a:t>The MODBUS protocol must be selected for the connected COM port!</a:t>
            </a:r>
          </a:p>
        </p:txBody>
      </p:sp>
    </p:spTree>
    <p:extLst>
      <p:ext uri="{BB962C8B-B14F-4D97-AF65-F5344CB8AC3E}">
        <p14:creationId xmlns:p14="http://schemas.microsoft.com/office/powerpoint/2010/main" val="4205511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0B2D3-67BE-8E2A-BBFD-CF2B7F3FDD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A34E1E-B25B-8232-5A69-9D22CF7626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61C766-3887-ACB3-4CE5-F8E0C8B01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28" y="94784"/>
            <a:ext cx="11955543" cy="66684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E23724-7807-7973-9AF9-4D6156ADFDBE}"/>
              </a:ext>
            </a:extLst>
          </p:cNvPr>
          <p:cNvSpPr txBox="1"/>
          <p:nvPr/>
        </p:nvSpPr>
        <p:spPr>
          <a:xfrm>
            <a:off x="477774" y="1122363"/>
            <a:ext cx="609447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Diagnosis of the telematics units after installation: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Access the diagnostics page to perform the connectivity test and check the thermograph temperatures :</a:t>
            </a:r>
          </a:p>
          <a:p>
            <a:r>
              <a:rPr lang="en-US" dirty="0">
                <a:hlinkClick r:id="rId3"/>
              </a:rPr>
              <a:t>Diagnostics (princip.cz)</a:t>
            </a:r>
            <a:endParaRPr lang="en-US" dirty="0"/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D477EA-00E4-7B48-4970-5BBE7B5C8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74" y="2709935"/>
            <a:ext cx="5242959" cy="169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43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0B2D3-67BE-8E2A-BBFD-CF2B7F3FDD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A34E1E-B25B-8232-5A69-9D22CF7626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61C766-3887-ACB3-4CE5-F8E0C8B01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28" y="94784"/>
            <a:ext cx="11955543" cy="66684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85EA8D-1BBD-6D8A-99A7-E21E50DC9167}"/>
              </a:ext>
            </a:extLst>
          </p:cNvPr>
          <p:cNvSpPr txBox="1"/>
          <p:nvPr/>
        </p:nvSpPr>
        <p:spPr>
          <a:xfrm>
            <a:off x="294894" y="1075498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Enter the unit's serial number and CD code </a:t>
            </a:r>
          </a:p>
          <a:p>
            <a:r>
              <a:rPr lang="en-US" dirty="0">
                <a:solidFill>
                  <a:srgbClr val="002060"/>
                </a:solidFill>
              </a:rPr>
              <a:t>to access the diagnostic tests :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3762CB-A7D5-FBD0-2946-55791BBCC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46" y="1715034"/>
            <a:ext cx="4105848" cy="21624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F9BB8D-0989-1922-D6FD-C1AFBE1EF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3188" y="2123315"/>
            <a:ext cx="5945916" cy="1252186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013D9D22-8725-020F-5A69-5019637E09C6}"/>
              </a:ext>
            </a:extLst>
          </p:cNvPr>
          <p:cNvSpPr/>
          <p:nvPr/>
        </p:nvSpPr>
        <p:spPr>
          <a:xfrm>
            <a:off x="10369296" y="1398663"/>
            <a:ext cx="374904" cy="1079361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B05677-9859-90EA-D89E-F01DE12166A9}"/>
              </a:ext>
            </a:extLst>
          </p:cNvPr>
          <p:cNvSpPr txBox="1"/>
          <p:nvPr/>
        </p:nvSpPr>
        <p:spPr>
          <a:xfrm>
            <a:off x="5298221" y="1687008"/>
            <a:ext cx="2123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solidFill>
                  <a:srgbClr val="002060"/>
                </a:solidFill>
              </a:rPr>
              <a:t>Press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search</a:t>
            </a:r>
            <a:r>
              <a:rPr lang="pt-PT" dirty="0">
                <a:solidFill>
                  <a:srgbClr val="002060"/>
                </a:solidFill>
              </a:rPr>
              <a:t> :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460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0B2D3-67BE-8E2A-BBFD-CF2B7F3FDD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A34E1E-B25B-8232-5A69-9D22CF7626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61C766-3887-ACB3-4CE5-F8E0C8B01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28" y="94784"/>
            <a:ext cx="11955543" cy="66684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7622D9-046A-AC16-7F8A-36A428513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908" y="246443"/>
            <a:ext cx="4323505" cy="48463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972720-3A1E-5A3D-195D-AAEE1F46F485}"/>
              </a:ext>
            </a:extLst>
          </p:cNvPr>
          <p:cNvSpPr txBox="1"/>
          <p:nvPr/>
        </p:nvSpPr>
        <p:spPr>
          <a:xfrm>
            <a:off x="118228" y="1122363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After clicking Search, a table of tests </a:t>
            </a:r>
          </a:p>
          <a:p>
            <a:r>
              <a:rPr lang="en-US" dirty="0">
                <a:solidFill>
                  <a:srgbClr val="002060"/>
                </a:solidFill>
              </a:rPr>
              <a:t>will appear,  select ‘other peripherals’.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D918435-286E-2131-6457-EAF6E5A0034B}"/>
              </a:ext>
            </a:extLst>
          </p:cNvPr>
          <p:cNvSpPr/>
          <p:nvPr/>
        </p:nvSpPr>
        <p:spPr>
          <a:xfrm>
            <a:off x="2395728" y="3464815"/>
            <a:ext cx="1720180" cy="255334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19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0B2D3-67BE-8E2A-BBFD-CF2B7F3FDD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A34E1E-B25B-8232-5A69-9D22CF7626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61C766-3887-ACB3-4CE5-F8E0C8B01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28" y="94784"/>
            <a:ext cx="11955543" cy="66684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D101C3-EA84-3B44-7AF5-99C6114D1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28" y="2096623"/>
            <a:ext cx="3581391" cy="2470314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65519340-265F-4638-8225-857A7E207FE0}"/>
              </a:ext>
            </a:extLst>
          </p:cNvPr>
          <p:cNvSpPr/>
          <p:nvPr/>
        </p:nvSpPr>
        <p:spPr>
          <a:xfrm rot="10800000">
            <a:off x="1430164" y="4125510"/>
            <a:ext cx="1618488" cy="20116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A84DA4-6616-E4AA-952F-9CFEF85EA583}"/>
              </a:ext>
            </a:extLst>
          </p:cNvPr>
          <p:cNvSpPr txBox="1"/>
          <p:nvPr/>
        </p:nvSpPr>
        <p:spPr>
          <a:xfrm>
            <a:off x="118228" y="1450292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After selecting other peripherals,</a:t>
            </a:r>
          </a:p>
          <a:p>
            <a:r>
              <a:rPr lang="en-US" dirty="0">
                <a:solidFill>
                  <a:srgbClr val="002060"/>
                </a:solidFill>
              </a:rPr>
              <a:t> select cold chain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BB61E1-FD46-3992-3A6E-4E840521B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5657" y="2058255"/>
            <a:ext cx="3068615" cy="26155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52FDA03-6682-49E1-8B9A-B39EDDC2C6DA}"/>
              </a:ext>
            </a:extLst>
          </p:cNvPr>
          <p:cNvSpPr txBox="1"/>
          <p:nvPr/>
        </p:nvSpPr>
        <p:spPr>
          <a:xfrm>
            <a:off x="5159705" y="1458220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Select the type of </a:t>
            </a:r>
            <a:r>
              <a:rPr lang="en-US" dirty="0" err="1">
                <a:solidFill>
                  <a:srgbClr val="002060"/>
                </a:solidFill>
              </a:rPr>
              <a:t>tremograph</a:t>
            </a:r>
            <a:r>
              <a:rPr lang="en-US" dirty="0">
                <a:solidFill>
                  <a:srgbClr val="002060"/>
                </a:solidFill>
              </a:rPr>
              <a:t> and then ‘run the test’.</a:t>
            </a:r>
          </a:p>
        </p:txBody>
      </p:sp>
    </p:spTree>
    <p:extLst>
      <p:ext uri="{BB962C8B-B14F-4D97-AF65-F5344CB8AC3E}">
        <p14:creationId xmlns:p14="http://schemas.microsoft.com/office/powerpoint/2010/main" val="1992246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0B2D3-67BE-8E2A-BBFD-CF2B7F3FDD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A34E1E-B25B-8232-5A69-9D22CF7626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61C766-3887-ACB3-4CE5-F8E0C8B01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28" y="94784"/>
            <a:ext cx="11955543" cy="66684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9B21A1-CF68-836D-A95D-918A4620A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623" y="304316"/>
            <a:ext cx="4143953" cy="42011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8AF9C1-15C7-AD8E-6491-1D07F0D4F4C9}"/>
              </a:ext>
            </a:extLst>
          </p:cNvPr>
          <p:cNvSpPr txBox="1"/>
          <p:nvPr/>
        </p:nvSpPr>
        <p:spPr>
          <a:xfrm>
            <a:off x="752094" y="1827014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The successful test should appear as : </a:t>
            </a:r>
          </a:p>
        </p:txBody>
      </p:sp>
    </p:spTree>
    <p:extLst>
      <p:ext uri="{BB962C8B-B14F-4D97-AF65-F5344CB8AC3E}">
        <p14:creationId xmlns:p14="http://schemas.microsoft.com/office/powerpoint/2010/main" val="3913445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0B2D3-67BE-8E2A-BBFD-CF2B7F3FDD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A34E1E-B25B-8232-5A69-9D22CF7626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61C766-3887-ACB3-4CE5-F8E0C8B01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28" y="94784"/>
            <a:ext cx="11955543" cy="66684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33D205-9B24-C7E9-2B28-27A8A0C96232}"/>
              </a:ext>
            </a:extLst>
          </p:cNvPr>
          <p:cNvSpPr txBox="1"/>
          <p:nvPr/>
        </p:nvSpPr>
        <p:spPr>
          <a:xfrm>
            <a:off x="642366" y="1501636"/>
            <a:ext cx="60944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If you have any doubts or questions, please contact me via my email address, paulo.cerqueira@eurowag.com, or via my mobile contact (with access to </a:t>
            </a:r>
            <a:r>
              <a:rPr lang="en-US" sz="2000" dirty="0" err="1">
                <a:solidFill>
                  <a:srgbClr val="002060"/>
                </a:solidFill>
              </a:rPr>
              <a:t>whatsapp</a:t>
            </a:r>
            <a:r>
              <a:rPr lang="en-US" sz="2000" dirty="0">
                <a:solidFill>
                  <a:srgbClr val="002060"/>
                </a:solidFill>
              </a:rPr>
              <a:t>) +351 913 362 290.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994628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0B2D3-67BE-8E2A-BBFD-CF2B7F3FDD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A34E1E-B25B-8232-5A69-9D22CF7626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61C766-3887-ACB3-4CE5-F8E0C8B01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28" y="94784"/>
            <a:ext cx="11955543" cy="66684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FC01C2-08FC-7BB6-51E1-1BA52BEEC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094" y="162186"/>
            <a:ext cx="6012754" cy="43000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0057B7-110B-A7CE-7884-099E13463643}"/>
              </a:ext>
            </a:extLst>
          </p:cNvPr>
          <p:cNvSpPr txBox="1"/>
          <p:nvPr/>
        </p:nvSpPr>
        <p:spPr>
          <a:xfrm>
            <a:off x="346828" y="1301095"/>
            <a:ext cx="53315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- Changing the </a:t>
            </a:r>
            <a:r>
              <a:rPr lang="en-US" dirty="0" err="1">
                <a:solidFill>
                  <a:srgbClr val="002060"/>
                </a:solidFill>
                <a:latin typeface="Arial Black" panose="020B0A04020102020204" pitchFamily="34" charset="0"/>
              </a:rPr>
              <a:t>Vetronics</a:t>
            </a:r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 wiring for              connection to the thermograph</a:t>
            </a:r>
          </a:p>
        </p:txBody>
      </p:sp>
    </p:spTree>
    <p:extLst>
      <p:ext uri="{BB962C8B-B14F-4D97-AF65-F5344CB8AC3E}">
        <p14:creationId xmlns:p14="http://schemas.microsoft.com/office/powerpoint/2010/main" val="3263348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0B2D3-67BE-8E2A-BBFD-CF2B7F3FDD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A34E1E-B25B-8232-5A69-9D22CF7626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61C766-3887-ACB3-4CE5-F8E0C8B01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28" y="94784"/>
            <a:ext cx="11955543" cy="66684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938856-516A-F7DD-CBF8-F0E86005BCDC}"/>
              </a:ext>
            </a:extLst>
          </p:cNvPr>
          <p:cNvSpPr txBox="1"/>
          <p:nvPr/>
        </p:nvSpPr>
        <p:spPr>
          <a:xfrm>
            <a:off x="636383" y="1122363"/>
            <a:ext cx="87455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Modification of the wiring in the </a:t>
            </a:r>
            <a:r>
              <a:rPr lang="en-US" dirty="0" err="1">
                <a:solidFill>
                  <a:srgbClr val="002060"/>
                </a:solidFill>
              </a:rPr>
              <a:t>Vetronics</a:t>
            </a:r>
            <a:r>
              <a:rPr lang="en-US" dirty="0">
                <a:solidFill>
                  <a:srgbClr val="002060"/>
                </a:solidFill>
              </a:rPr>
              <a:t> device for connection to the thermograph:</a:t>
            </a:r>
          </a:p>
          <a:p>
            <a:r>
              <a:rPr lang="en-US" dirty="0">
                <a:solidFill>
                  <a:srgbClr val="002060"/>
                </a:solidFill>
              </a:rPr>
              <a:t>-cut the fixing strip:                   -force locking :                           -identify pins 25 and 26: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416293-7725-7396-1155-574638744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83" y="1796523"/>
            <a:ext cx="2390701" cy="23070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A94E7C-E0B7-64E1-A7E0-038DC9A89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9676" y="1796522"/>
            <a:ext cx="2394503" cy="23070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E5AA3F-8191-CF96-447C-4D90B20113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7076" y="1822400"/>
            <a:ext cx="2205750" cy="22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62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0B2D3-67BE-8E2A-BBFD-CF2B7F3FDD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A34E1E-B25B-8232-5A69-9D22CF7626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61C766-3887-ACB3-4CE5-F8E0C8B01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28" y="94784"/>
            <a:ext cx="11955543" cy="66684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B0BEEF-67E9-4F01-50FE-38D002A4D1CB}"/>
              </a:ext>
            </a:extLst>
          </p:cNvPr>
          <p:cNvSpPr txBox="1"/>
          <p:nvPr/>
        </p:nvSpPr>
        <p:spPr>
          <a:xfrm>
            <a:off x="669798" y="1122363"/>
            <a:ext cx="88308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Modification of the wiring in the </a:t>
            </a:r>
            <a:r>
              <a:rPr lang="en-US" dirty="0" err="1">
                <a:solidFill>
                  <a:srgbClr val="002060"/>
                </a:solidFill>
              </a:rPr>
              <a:t>Vetronics</a:t>
            </a:r>
            <a:r>
              <a:rPr lang="en-US" dirty="0">
                <a:solidFill>
                  <a:srgbClr val="002060"/>
                </a:solidFill>
              </a:rPr>
              <a:t> device for connection to the thermograph:</a:t>
            </a:r>
          </a:p>
          <a:p>
            <a:r>
              <a:rPr lang="en-US" dirty="0">
                <a:solidFill>
                  <a:srgbClr val="002060"/>
                </a:solidFill>
              </a:rPr>
              <a:t>-remove the orange/green and          -insert the orange/brown and into pins 25 and 26</a:t>
            </a:r>
          </a:p>
          <a:p>
            <a:r>
              <a:rPr lang="en-US" dirty="0">
                <a:solidFill>
                  <a:srgbClr val="002060"/>
                </a:solidFill>
              </a:rPr>
              <a:t> orange/brown handles :                         orange/green cables :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63B875-5A17-A66F-48BB-196073448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39" y="2037577"/>
            <a:ext cx="2402586" cy="24367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71E87D-403F-349D-4035-0106120DE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088" y="2033657"/>
            <a:ext cx="2471283" cy="24260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DDF6FD-C1FF-0E06-5457-5E25DBEA3575}"/>
              </a:ext>
            </a:extLst>
          </p:cNvPr>
          <p:cNvSpPr txBox="1"/>
          <p:nvPr/>
        </p:nvSpPr>
        <p:spPr>
          <a:xfrm>
            <a:off x="9500616" y="2323365"/>
            <a:ext cx="3345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please note:</a:t>
            </a:r>
          </a:p>
          <a:p>
            <a:r>
              <a:rPr lang="en-US" dirty="0">
                <a:solidFill>
                  <a:srgbClr val="002060"/>
                </a:solidFill>
              </a:rPr>
              <a:t>Orange/brown = pin 25</a:t>
            </a:r>
          </a:p>
          <a:p>
            <a:r>
              <a:rPr lang="en-US" dirty="0">
                <a:solidFill>
                  <a:srgbClr val="002060"/>
                </a:solidFill>
              </a:rPr>
              <a:t>Orange/green   = pin 26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B3E6B2-9CCB-978A-DA63-A6568D804F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5088" y="2033657"/>
            <a:ext cx="2471283" cy="238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96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0B2D3-67BE-8E2A-BBFD-CF2B7F3FDD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A34E1E-B25B-8232-5A69-9D22CF7626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61C766-3887-ACB3-4CE5-F8E0C8B01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28" y="94784"/>
            <a:ext cx="11955543" cy="66684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D6DD36-D07A-B3F3-DDC5-D1EC131984E3}"/>
              </a:ext>
            </a:extLst>
          </p:cNvPr>
          <p:cNvSpPr txBox="1"/>
          <p:nvPr/>
        </p:nvSpPr>
        <p:spPr>
          <a:xfrm>
            <a:off x="395478" y="1122363"/>
            <a:ext cx="6094476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Physical connection of </a:t>
            </a:r>
            <a:r>
              <a:rPr lang="en-US" dirty="0" err="1">
                <a:solidFill>
                  <a:srgbClr val="002060"/>
                </a:solidFill>
                <a:latin typeface="Arial Black" panose="020B0A04020102020204" pitchFamily="34" charset="0"/>
              </a:rPr>
              <a:t>Vetronics</a:t>
            </a:r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 equipment and thermograph cabling :</a:t>
            </a:r>
          </a:p>
          <a:p>
            <a:endParaRPr lang="en-US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 Black" panose="020B0A04020102020204" pitchFamily="34" charset="0"/>
              </a:rPr>
              <a:t>The orange and brown wires (RSO2) shall be connected to the COM RX terminal of the thermograph.</a:t>
            </a:r>
          </a:p>
          <a:p>
            <a:endParaRPr lang="en-US" sz="1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 Black" panose="020B0A04020102020204" pitchFamily="34" charset="0"/>
              </a:rPr>
              <a:t>The orange and green wires (RSI2) shall be connected to the COM TX terminal of the thermograph.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951301-AC62-460E-9851-A444689AC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964" y="528886"/>
            <a:ext cx="4699361" cy="376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31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0B2D3-67BE-8E2A-BBFD-CF2B7F3FDD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A34E1E-B25B-8232-5A69-9D22CF7626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61C766-3887-ACB3-4CE5-F8E0C8B01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28" y="94784"/>
            <a:ext cx="11955543" cy="66684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26549D-8103-2077-4197-FC528993D73B}"/>
              </a:ext>
            </a:extLst>
          </p:cNvPr>
          <p:cNvSpPr txBox="1"/>
          <p:nvPr/>
        </p:nvSpPr>
        <p:spPr>
          <a:xfrm>
            <a:off x="413766" y="1122363"/>
            <a:ext cx="7184898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Configuration of the thermograph communication port:</a:t>
            </a:r>
          </a:p>
          <a:p>
            <a:r>
              <a:rPr lang="en-US" sz="1200" dirty="0">
                <a:solidFill>
                  <a:srgbClr val="002060"/>
                </a:solidFill>
                <a:latin typeface="Arial Black" panose="020B0A04020102020204" pitchFamily="34" charset="0"/>
              </a:rPr>
              <a:t>With many thermographs on the market, it is necessary to activate their communication ports in order to obtain temperature data from the </a:t>
            </a:r>
            <a:r>
              <a:rPr lang="en-US" sz="1200" dirty="0" err="1">
                <a:solidFill>
                  <a:srgbClr val="002060"/>
                </a:solidFill>
                <a:latin typeface="Arial Black" panose="020B0A04020102020204" pitchFamily="34" charset="0"/>
              </a:rPr>
              <a:t>Vetronics</a:t>
            </a:r>
            <a:r>
              <a:rPr lang="en-US" sz="1200" dirty="0">
                <a:solidFill>
                  <a:srgbClr val="002060"/>
                </a:solidFill>
                <a:latin typeface="Arial Black" panose="020B0A04020102020204" pitchFamily="34" charset="0"/>
              </a:rPr>
              <a:t> device.</a:t>
            </a:r>
          </a:p>
          <a:p>
            <a:endParaRPr lang="en-US" sz="1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 Black" panose="020B0A04020102020204" pitchFamily="34" charset="0"/>
              </a:rPr>
              <a:t>thermographs with possible temperature reading:</a:t>
            </a:r>
          </a:p>
          <a:p>
            <a:endParaRPr lang="en-US" sz="1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en-US" sz="1200" dirty="0" err="1">
                <a:solidFill>
                  <a:srgbClr val="002060"/>
                </a:solidFill>
                <a:latin typeface="Arial Black" panose="020B0A04020102020204" pitchFamily="34" charset="0"/>
              </a:rPr>
              <a:t>Datacold</a:t>
            </a:r>
            <a:r>
              <a:rPr lang="en-US" sz="1200" dirty="0">
                <a:solidFill>
                  <a:srgbClr val="002060"/>
                </a:solidFill>
                <a:latin typeface="Arial Black" panose="020B0A04020102020204" pitchFamily="34" charset="0"/>
              </a:rPr>
              <a:t> 300</a:t>
            </a:r>
          </a:p>
          <a:p>
            <a:r>
              <a:rPr lang="en-US" sz="1200" dirty="0" err="1">
                <a:solidFill>
                  <a:srgbClr val="002060"/>
                </a:solidFill>
                <a:latin typeface="Arial Black" panose="020B0A04020102020204" pitchFamily="34" charset="0"/>
              </a:rPr>
              <a:t>Datacold</a:t>
            </a:r>
            <a:r>
              <a:rPr lang="en-US" sz="1200" dirty="0">
                <a:solidFill>
                  <a:srgbClr val="002060"/>
                </a:solidFill>
                <a:latin typeface="Arial Black" panose="020B0A04020102020204" pitchFamily="34" charset="0"/>
              </a:rPr>
              <a:t> 500</a:t>
            </a:r>
          </a:p>
          <a:p>
            <a:r>
              <a:rPr lang="en-US" sz="1200" dirty="0" err="1">
                <a:solidFill>
                  <a:srgbClr val="002060"/>
                </a:solidFill>
                <a:latin typeface="Arial Black" panose="020B0A04020102020204" pitchFamily="34" charset="0"/>
              </a:rPr>
              <a:t>Datacold</a:t>
            </a:r>
            <a:r>
              <a:rPr lang="en-US" sz="1200" dirty="0">
                <a:solidFill>
                  <a:srgbClr val="002060"/>
                </a:solidFill>
                <a:latin typeface="Arial Black" panose="020B0A04020102020204" pitchFamily="34" charset="0"/>
              </a:rPr>
              <a:t> 600</a:t>
            </a:r>
          </a:p>
          <a:p>
            <a:r>
              <a:rPr lang="en-US" sz="1200" dirty="0" err="1">
                <a:solidFill>
                  <a:srgbClr val="002060"/>
                </a:solidFill>
                <a:latin typeface="Arial Black" panose="020B0A04020102020204" pitchFamily="34" charset="0"/>
              </a:rPr>
              <a:t>Euroscan</a:t>
            </a:r>
            <a:r>
              <a:rPr lang="en-US" sz="1200" dirty="0">
                <a:solidFill>
                  <a:srgbClr val="002060"/>
                </a:solidFill>
                <a:latin typeface="Arial Black" panose="020B0A04020102020204" pitchFamily="34" charset="0"/>
              </a:rPr>
              <a:t> X2</a:t>
            </a:r>
          </a:p>
          <a:p>
            <a:r>
              <a:rPr lang="en-US" sz="1200" dirty="0">
                <a:solidFill>
                  <a:srgbClr val="002060"/>
                </a:solidFill>
                <a:latin typeface="Arial Black" panose="020B0A04020102020204" pitchFamily="34" charset="0"/>
              </a:rPr>
              <a:t>Touch Print</a:t>
            </a:r>
          </a:p>
          <a:p>
            <a:endParaRPr lang="en-US" sz="1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en-US" sz="1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92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0B2D3-67BE-8E2A-BBFD-CF2B7F3FDD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A34E1E-B25B-8232-5A69-9D22CF7626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61C766-3887-ACB3-4CE5-F8E0C8B01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3" y="94784"/>
            <a:ext cx="11955543" cy="66684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7EB423-8657-43B7-43CC-8CFA310E3649}"/>
              </a:ext>
            </a:extLst>
          </p:cNvPr>
          <p:cNvSpPr txBox="1"/>
          <p:nvPr/>
        </p:nvSpPr>
        <p:spPr>
          <a:xfrm>
            <a:off x="496062" y="1230868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002060"/>
                </a:solidFill>
                <a:latin typeface="Arial Black" panose="020B0A04020102020204" pitchFamily="34" charset="0"/>
              </a:rPr>
              <a:t>Datacold</a:t>
            </a:r>
            <a:r>
              <a:rPr lang="en-US" sz="1800" dirty="0">
                <a:solidFill>
                  <a:srgbClr val="002060"/>
                </a:solidFill>
                <a:latin typeface="Arial Black" panose="020B0A04020102020204" pitchFamily="34" charset="0"/>
              </a:rPr>
              <a:t> 300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46696F-08B7-809A-5646-EDC3BB4FE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80" y="2354165"/>
            <a:ext cx="2550912" cy="15566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9C0E48D-D57B-163B-4A19-556501071B69}"/>
              </a:ext>
            </a:extLst>
          </p:cNvPr>
          <p:cNvSpPr txBox="1"/>
          <p:nvPr/>
        </p:nvSpPr>
        <p:spPr>
          <a:xfrm>
            <a:off x="391179" y="2001083"/>
            <a:ext cx="155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click on green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9E2B63-AD1A-0AAB-2851-68842BEC6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044" y="2354165"/>
            <a:ext cx="2528905" cy="155668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EA87A36-6261-19ED-750E-E5F27CE938DF}"/>
              </a:ext>
            </a:extLst>
          </p:cNvPr>
          <p:cNvSpPr txBox="1"/>
          <p:nvPr/>
        </p:nvSpPr>
        <p:spPr>
          <a:xfrm>
            <a:off x="3155544" y="1986640"/>
            <a:ext cx="16289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err="1">
                <a:solidFill>
                  <a:srgbClr val="002060"/>
                </a:solidFill>
              </a:rPr>
              <a:t>Insert</a:t>
            </a:r>
            <a:r>
              <a:rPr lang="pt-PT" sz="1600" dirty="0">
                <a:solidFill>
                  <a:srgbClr val="002060"/>
                </a:solidFill>
              </a:rPr>
              <a:t> PIN : 1111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D799D79-FD1E-A1DE-84B0-9A55DB7CB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2370415"/>
            <a:ext cx="2550913" cy="155419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B0A79FC-E1D0-2217-7A8D-2A474788B709}"/>
              </a:ext>
            </a:extLst>
          </p:cNvPr>
          <p:cNvSpPr txBox="1"/>
          <p:nvPr/>
        </p:nvSpPr>
        <p:spPr>
          <a:xfrm>
            <a:off x="6016901" y="2001083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press green to edit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582E331-2C98-262D-849A-7981D57DE1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9864" y="2336879"/>
            <a:ext cx="2586509" cy="155419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3F6A817-AC18-A23A-FA63-F7E28E71CAC9}"/>
              </a:ext>
            </a:extLst>
          </p:cNvPr>
          <p:cNvSpPr txBox="1"/>
          <p:nvPr/>
        </p:nvSpPr>
        <p:spPr>
          <a:xfrm>
            <a:off x="8930290" y="1669832"/>
            <a:ext cx="2655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press green to</a:t>
            </a:r>
          </a:p>
          <a:p>
            <a:r>
              <a:rPr lang="en-US" dirty="0">
                <a:solidFill>
                  <a:srgbClr val="002060"/>
                </a:solidFill>
              </a:rPr>
              <a:t>accept the configuration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C38916-0646-D730-8BB8-35EFED434E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6324" y="259553"/>
            <a:ext cx="4925112" cy="156231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0DB00DF-FC94-B1FF-AD6B-714D7F4E06C0}"/>
              </a:ext>
            </a:extLst>
          </p:cNvPr>
          <p:cNvSpPr txBox="1"/>
          <p:nvPr/>
        </p:nvSpPr>
        <p:spPr>
          <a:xfrm>
            <a:off x="496062" y="4625512"/>
            <a:ext cx="60944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Please note:</a:t>
            </a:r>
          </a:p>
          <a:p>
            <a:r>
              <a:rPr lang="en-US" sz="1800" dirty="0">
                <a:solidFill>
                  <a:srgbClr val="002060"/>
                </a:solidFill>
              </a:rPr>
              <a:t>The third-party protocol must be selected for the connected COM port!</a:t>
            </a:r>
          </a:p>
        </p:txBody>
      </p:sp>
    </p:spTree>
    <p:extLst>
      <p:ext uri="{BB962C8B-B14F-4D97-AF65-F5344CB8AC3E}">
        <p14:creationId xmlns:p14="http://schemas.microsoft.com/office/powerpoint/2010/main" val="416514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0B2D3-67BE-8E2A-BBFD-CF2B7F3FDD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A34E1E-B25B-8232-5A69-9D22CF7626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61C766-3887-ACB3-4CE5-F8E0C8B01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28" y="94784"/>
            <a:ext cx="11955543" cy="66684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E79D3D-1D09-F803-CC4B-8CDD9ECCAFCE}"/>
              </a:ext>
            </a:extLst>
          </p:cNvPr>
          <p:cNvSpPr txBox="1"/>
          <p:nvPr/>
        </p:nvSpPr>
        <p:spPr>
          <a:xfrm>
            <a:off x="560070" y="1230868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002060"/>
                </a:solidFill>
                <a:latin typeface="Arial Black" panose="020B0A04020102020204" pitchFamily="34" charset="0"/>
              </a:rPr>
              <a:t>Datacold</a:t>
            </a:r>
            <a:r>
              <a:rPr lang="en-US" sz="1800" dirty="0">
                <a:solidFill>
                  <a:srgbClr val="002060"/>
                </a:solidFill>
                <a:latin typeface="Arial Black" panose="020B0A04020102020204" pitchFamily="34" charset="0"/>
              </a:rPr>
              <a:t> 500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AC94CC-FBB7-C73C-82D3-08E7D5724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398" y="411603"/>
            <a:ext cx="5229955" cy="16385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CAC969-E854-C2AC-6F0F-66F7C11CB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95" y="3005168"/>
            <a:ext cx="2594610" cy="15775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0F0C92-D92B-97A1-AC8F-46ACBDF355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196" y="2954194"/>
            <a:ext cx="2594610" cy="15833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48D7DE-7928-AB57-294C-C944314C22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4600" y="2940839"/>
            <a:ext cx="2594610" cy="1588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63EE86-6D8B-4486-7AD1-6F396E92CF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0250" y="2959973"/>
            <a:ext cx="2598349" cy="157756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AD9CA1E-3F6D-7006-14DA-C0021FC48688}"/>
              </a:ext>
            </a:extLst>
          </p:cNvPr>
          <p:cNvSpPr txBox="1"/>
          <p:nvPr/>
        </p:nvSpPr>
        <p:spPr>
          <a:xfrm>
            <a:off x="150124" y="2602687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click on green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83FBF7-08A0-ECC6-A248-D3532220ABA2}"/>
              </a:ext>
            </a:extLst>
          </p:cNvPr>
          <p:cNvSpPr txBox="1"/>
          <p:nvPr/>
        </p:nvSpPr>
        <p:spPr>
          <a:xfrm>
            <a:off x="3324948" y="2602687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dirty="0" err="1">
                <a:solidFill>
                  <a:srgbClr val="002060"/>
                </a:solidFill>
              </a:rPr>
              <a:t>Insert</a:t>
            </a:r>
            <a:r>
              <a:rPr lang="pt-PT" sz="1800" dirty="0">
                <a:solidFill>
                  <a:srgbClr val="002060"/>
                </a:solidFill>
              </a:rPr>
              <a:t> PIN : 1111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FD9295-D31B-8749-97D6-4B03B4FA0E6B}"/>
              </a:ext>
            </a:extLst>
          </p:cNvPr>
          <p:cNvSpPr txBox="1"/>
          <p:nvPr/>
        </p:nvSpPr>
        <p:spPr>
          <a:xfrm>
            <a:off x="6173012" y="2584862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press green to edit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2EBA4A8-D958-D85C-B6D1-3DD7DFFFEFD0}"/>
              </a:ext>
            </a:extLst>
          </p:cNvPr>
          <p:cNvSpPr txBox="1"/>
          <p:nvPr/>
        </p:nvSpPr>
        <p:spPr>
          <a:xfrm>
            <a:off x="9124188" y="2286254"/>
            <a:ext cx="6135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press green to</a:t>
            </a:r>
          </a:p>
          <a:p>
            <a:r>
              <a:rPr lang="en-US" dirty="0">
                <a:solidFill>
                  <a:srgbClr val="002060"/>
                </a:solidFill>
              </a:rPr>
              <a:t>accept the configuration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F2AC47-73A5-C1EE-C2C3-E7A9FFCE2602}"/>
              </a:ext>
            </a:extLst>
          </p:cNvPr>
          <p:cNvSpPr txBox="1"/>
          <p:nvPr/>
        </p:nvSpPr>
        <p:spPr>
          <a:xfrm>
            <a:off x="118228" y="4759229"/>
            <a:ext cx="76306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Please note:</a:t>
            </a:r>
          </a:p>
          <a:p>
            <a:r>
              <a:rPr lang="en-US" sz="1800" dirty="0">
                <a:solidFill>
                  <a:srgbClr val="002060"/>
                </a:solidFill>
              </a:rPr>
              <a:t>The third-party protocol must be selected for the connected COM port!</a:t>
            </a:r>
          </a:p>
        </p:txBody>
      </p:sp>
    </p:spTree>
    <p:extLst>
      <p:ext uri="{BB962C8B-B14F-4D97-AF65-F5344CB8AC3E}">
        <p14:creationId xmlns:p14="http://schemas.microsoft.com/office/powerpoint/2010/main" val="505394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0B2D3-67BE-8E2A-BBFD-CF2B7F3FDD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A34E1E-B25B-8232-5A69-9D22CF7626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61C766-3887-ACB3-4CE5-F8E0C8B01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28" y="94784"/>
            <a:ext cx="11955543" cy="66684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9371B4-F41A-4639-8B2A-B5DAA61F9E7C}"/>
              </a:ext>
            </a:extLst>
          </p:cNvPr>
          <p:cNvSpPr txBox="1"/>
          <p:nvPr/>
        </p:nvSpPr>
        <p:spPr>
          <a:xfrm>
            <a:off x="550926" y="1230868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002060"/>
                </a:solidFill>
                <a:latin typeface="Arial Black" panose="020B0A04020102020204" pitchFamily="34" charset="0"/>
              </a:rPr>
              <a:t>Datacold</a:t>
            </a:r>
            <a:r>
              <a:rPr lang="en-US" sz="1800" dirty="0">
                <a:solidFill>
                  <a:srgbClr val="002060"/>
                </a:solidFill>
                <a:latin typeface="Arial Black" panose="020B0A04020102020204" pitchFamily="34" charset="0"/>
              </a:rPr>
              <a:t> 600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262F98-FBA1-A963-F9E3-C86D6E759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877" y="257061"/>
            <a:ext cx="5306165" cy="16385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2EFE78-49AF-03FD-6D8E-CB38968BD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89" y="2836953"/>
            <a:ext cx="2785920" cy="16976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582F18-3556-922E-3275-4D7CD8BA8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615" y="2836953"/>
            <a:ext cx="2820210" cy="17287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7445F0-4CB3-9275-7FCF-2B5595D697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0377" y="2836953"/>
            <a:ext cx="2864376" cy="17287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07EE11-3CB6-62DE-17CC-8E31F44ED5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9393" y="2798762"/>
            <a:ext cx="2864377" cy="17402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6E8E803-9665-573F-167A-0FBED367B896}"/>
              </a:ext>
            </a:extLst>
          </p:cNvPr>
          <p:cNvSpPr txBox="1"/>
          <p:nvPr/>
        </p:nvSpPr>
        <p:spPr>
          <a:xfrm>
            <a:off x="65900" y="2529830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click on green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2DAF3D-F379-5681-1D8B-7142767C3040}"/>
              </a:ext>
            </a:extLst>
          </p:cNvPr>
          <p:cNvSpPr txBox="1"/>
          <p:nvPr/>
        </p:nvSpPr>
        <p:spPr>
          <a:xfrm>
            <a:off x="3113138" y="2518110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dirty="0" err="1">
                <a:solidFill>
                  <a:srgbClr val="002060"/>
                </a:solidFill>
              </a:rPr>
              <a:t>Insert</a:t>
            </a:r>
            <a:r>
              <a:rPr lang="pt-PT" sz="1800" dirty="0">
                <a:solidFill>
                  <a:srgbClr val="002060"/>
                </a:solidFill>
              </a:rPr>
              <a:t> PIN : 1111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7592A4-BAF2-F046-6538-41F80998B710}"/>
              </a:ext>
            </a:extLst>
          </p:cNvPr>
          <p:cNvSpPr txBox="1"/>
          <p:nvPr/>
        </p:nvSpPr>
        <p:spPr>
          <a:xfrm>
            <a:off x="6097524" y="2527650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press green to edit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0F7AB6-9CCF-3546-3917-1C547DA25724}"/>
              </a:ext>
            </a:extLst>
          </p:cNvPr>
          <p:cNvSpPr txBox="1"/>
          <p:nvPr/>
        </p:nvSpPr>
        <p:spPr>
          <a:xfrm>
            <a:off x="9252461" y="2143236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press green to</a:t>
            </a:r>
          </a:p>
          <a:p>
            <a:r>
              <a:rPr lang="en-US" dirty="0">
                <a:solidFill>
                  <a:srgbClr val="002060"/>
                </a:solidFill>
              </a:rPr>
              <a:t>accept the configuration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930028-4358-8E0A-B848-F3CCC3376281}"/>
              </a:ext>
            </a:extLst>
          </p:cNvPr>
          <p:cNvSpPr txBox="1"/>
          <p:nvPr/>
        </p:nvSpPr>
        <p:spPr>
          <a:xfrm>
            <a:off x="154889" y="4638311"/>
            <a:ext cx="76718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Please note:</a:t>
            </a:r>
          </a:p>
          <a:p>
            <a:r>
              <a:rPr lang="en-US" sz="1800" dirty="0">
                <a:solidFill>
                  <a:srgbClr val="002060"/>
                </a:solidFill>
              </a:rPr>
              <a:t>The third-party protocol must be selected for the connected COM port!</a:t>
            </a:r>
          </a:p>
        </p:txBody>
      </p:sp>
    </p:spTree>
    <p:extLst>
      <p:ext uri="{BB962C8B-B14F-4D97-AF65-F5344CB8AC3E}">
        <p14:creationId xmlns:p14="http://schemas.microsoft.com/office/powerpoint/2010/main" val="3763485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545</Words>
  <Application>Microsoft Office PowerPoint</Application>
  <PresentationFormat>Widescreen</PresentationFormat>
  <Paragraphs>89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Eurowag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Cerqueira Paulo</dc:creator>
  <cp:lastModifiedBy>Cerqueira Paulo</cp:lastModifiedBy>
  <cp:revision>2</cp:revision>
  <dcterms:created xsi:type="dcterms:W3CDTF">2024-06-11T09:25:08Z</dcterms:created>
  <dcterms:modified xsi:type="dcterms:W3CDTF">2024-06-11T11:58:08Z</dcterms:modified>
</cp:coreProperties>
</file>